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62" r:id="rId4"/>
    <p:sldId id="294" r:id="rId5"/>
    <p:sldId id="293" r:id="rId6"/>
    <p:sldId id="295" r:id="rId7"/>
    <p:sldId id="257" r:id="rId8"/>
    <p:sldId id="296" r:id="rId9"/>
    <p:sldId id="299" r:id="rId10"/>
    <p:sldId id="297" r:id="rId11"/>
    <p:sldId id="300" r:id="rId12"/>
    <p:sldId id="264" r:id="rId13"/>
    <p:sldId id="265" r:id="rId14"/>
    <p:sldId id="286" r:id="rId15"/>
    <p:sldId id="263" r:id="rId16"/>
    <p:sldId id="266" r:id="rId17"/>
    <p:sldId id="268" r:id="rId18"/>
    <p:sldId id="269" r:id="rId19"/>
    <p:sldId id="279" r:id="rId20"/>
    <p:sldId id="271" r:id="rId21"/>
    <p:sldId id="267" r:id="rId22"/>
    <p:sldId id="260" r:id="rId23"/>
    <p:sldId id="285" r:id="rId24"/>
    <p:sldId id="272" r:id="rId25"/>
    <p:sldId id="273" r:id="rId26"/>
    <p:sldId id="274" r:id="rId27"/>
    <p:sldId id="270" r:id="rId28"/>
    <p:sldId id="280" r:id="rId29"/>
    <p:sldId id="281" r:id="rId30"/>
    <p:sldId id="282" r:id="rId31"/>
    <p:sldId id="284" r:id="rId32"/>
    <p:sldId id="278" r:id="rId33"/>
    <p:sldId id="30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80" autoAdjust="0"/>
  </p:normalViewPr>
  <p:slideViewPr>
    <p:cSldViewPr>
      <p:cViewPr varScale="1">
        <p:scale>
          <a:sx n="72" d="100"/>
          <a:sy n="72" d="100"/>
        </p:scale>
        <p:origin x="132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05902-DE22-4518-9594-3771518D1F78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690D8-74A5-4B24-A332-378DEFC0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pros and cons to both R and Python in the end if you are going to put something in Production use Python, if you are just exploring use R. </a:t>
            </a:r>
          </a:p>
          <a:p>
            <a:r>
              <a:rPr lang="en-US" dirty="0"/>
              <a:t>https://www.datacamp.com/community/tutorials/r-or-python-for-data-analysis#gs.CUzvgCs</a:t>
            </a:r>
          </a:p>
          <a:p>
            <a:endParaRPr lang="en-US" dirty="0"/>
          </a:p>
          <a:p>
            <a:r>
              <a:rPr lang="en-US" dirty="0"/>
              <a:t>Advice learn python first when you feel good with python learn 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commands</a:t>
            </a:r>
            <a:r>
              <a:rPr lang="en-US" dirty="0"/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and subdirectories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-a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 all files, including hidden files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-l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the files in a long format with extra information (permissions, size, last modified date, etc.)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*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lists the contents of subdirectories (one level deep)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in a specific directory (without changing your working directory)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clears all output from your console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you to your "home"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 directory to the path you specify, which can be a relative path or an absolute path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moves you "up" one directory (to the parent directory)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a new directory called 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creates an empty file called &lt;filename&gt;, This is useful for creating empty files to be edited at a later time.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 &lt;filename1&gt; &lt;filename2&gt; &lt;filename3&gt; ...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empty files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removes file or deletes it permanently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rm-i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removes files in interactive mode, in which you are prompted to confirm that you really want to delete the file. It's best to always use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removes a directory and recursively deletes all of its contents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file from its current location to &lt;new path&gt; use this as well to rename a file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 fa file from it's current location to &lt;new path&gt;, leaving the original file unchanged.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#Import libraries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increase default figure and font sizes for easier viewing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figure.figsize</a:t>
            </a:r>
            <a:r>
              <a:rPr lang="en-US" dirty="0"/>
              <a:t>'] = (8, 6)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font.size</a:t>
            </a:r>
            <a:r>
              <a:rPr lang="en-US" dirty="0"/>
              <a:t>'] = 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read in the drinks data</a:t>
            </a:r>
          </a:p>
          <a:p>
            <a:r>
              <a:rPr lang="en-US" dirty="0"/>
              <a:t>drinks = </a:t>
            </a:r>
            <a:r>
              <a:rPr lang="en-US" dirty="0" err="1"/>
              <a:t>pd.read_csv</a:t>
            </a:r>
            <a:r>
              <a:rPr lang="en-US" dirty="0"/>
              <a:t>('~/Desktop/</a:t>
            </a:r>
            <a:r>
              <a:rPr lang="en-US" dirty="0" err="1"/>
              <a:t>DataScience</a:t>
            </a:r>
            <a:r>
              <a:rPr lang="en-US" dirty="0"/>
              <a:t>/drinks.csv')</a:t>
            </a:r>
          </a:p>
          <a:p>
            <a:endParaRPr lang="en-US" dirty="0"/>
          </a:p>
          <a:p>
            <a:r>
              <a:rPr lang="en-US" dirty="0"/>
              <a:t>#EXPLORE DATA</a:t>
            </a:r>
          </a:p>
          <a:p>
            <a:r>
              <a:rPr lang="en-US" dirty="0" err="1"/>
              <a:t>drinks.dtypes</a:t>
            </a:r>
            <a:r>
              <a:rPr lang="en-US" dirty="0"/>
              <a:t> # data types of each column</a:t>
            </a:r>
          </a:p>
          <a:p>
            <a:r>
              <a:rPr lang="en-US" dirty="0"/>
              <a:t>drinks # print the first 30 and last 30 rows</a:t>
            </a:r>
          </a:p>
          <a:p>
            <a:r>
              <a:rPr lang="en-US" dirty="0"/>
              <a:t>type(drinks) #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drinks.head</a:t>
            </a:r>
            <a:r>
              <a:rPr lang="en-US" dirty="0"/>
              <a:t>() # print the first 5 rows</a:t>
            </a:r>
          </a:p>
          <a:p>
            <a:r>
              <a:rPr lang="en-US" dirty="0" err="1"/>
              <a:t>drinks.head</a:t>
            </a:r>
            <a:r>
              <a:rPr lang="en-US" dirty="0"/>
              <a:t>(10) # print the first 10 rows</a:t>
            </a:r>
          </a:p>
          <a:p>
            <a:r>
              <a:rPr lang="en-US" dirty="0" err="1"/>
              <a:t>drinks.tail</a:t>
            </a:r>
            <a:r>
              <a:rPr lang="en-US" dirty="0"/>
              <a:t>() # print the last 5 rows</a:t>
            </a:r>
          </a:p>
          <a:p>
            <a:r>
              <a:rPr lang="en-US" dirty="0" err="1"/>
              <a:t>drinks.index</a:t>
            </a:r>
            <a:r>
              <a:rPr lang="en-US" dirty="0"/>
              <a:t> # "the index" (aka "the labels")</a:t>
            </a:r>
          </a:p>
          <a:p>
            <a:r>
              <a:rPr lang="en-US" dirty="0" err="1"/>
              <a:t>drinks.columns</a:t>
            </a:r>
            <a:r>
              <a:rPr lang="en-US" dirty="0"/>
              <a:t> # column names (which is "an index")</a:t>
            </a:r>
          </a:p>
          <a:p>
            <a:r>
              <a:rPr lang="en-US" dirty="0" err="1"/>
              <a:t>drinks.shape</a:t>
            </a:r>
            <a:r>
              <a:rPr lang="en-US" dirty="0"/>
              <a:t> # number of rows and columns</a:t>
            </a:r>
          </a:p>
          <a:p>
            <a:r>
              <a:rPr lang="en-US" dirty="0" err="1"/>
              <a:t>drinks.values</a:t>
            </a:r>
            <a:r>
              <a:rPr lang="en-US" dirty="0"/>
              <a:t> 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## Bar Plot: show a numerical comparison across different categories</a:t>
            </a:r>
          </a:p>
          <a:p>
            <a:endParaRPr lang="en-US" dirty="0"/>
          </a:p>
          <a:p>
            <a:r>
              <a:rPr lang="en-US" dirty="0"/>
              <a:t># count the number of countries in each continent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compare with bar plot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calculate the mean alcohol amounts for each continent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side-by-side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drop the liters column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stacked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axis=1).plot(kind='bar', stacked=True)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Likely-hood something is in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one thing leads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machine learning and statistics,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process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number of random variables under consideration, via obtaining a set of principal variables. It can be divided into feature selection and 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8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7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6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7BB4-37D8-4E3F-9AFB-D21A18B4CDE2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8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wiki/DataScienceUseCases" TargetMode="External"/><Relationship Id="rId3" Type="http://schemas.openxmlformats.org/officeDocument/2006/relationships/hyperlink" Target="https://www.quantopian.com/" TargetMode="External"/><Relationship Id="rId7" Type="http://schemas.openxmlformats.org/officeDocument/2006/relationships/hyperlink" Target="http://coolculture.org/webfm_send/62" TargetMode="External"/><Relationship Id="rId2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takind.org/projects/finding-30000-missing-children" TargetMode="External"/><Relationship Id="rId5" Type="http://schemas.openxmlformats.org/officeDocument/2006/relationships/hyperlink" Target="http://www.datakind.org/projects" TargetMode="External"/><Relationship Id="rId4" Type="http://schemas.openxmlformats.org/officeDocument/2006/relationships/hyperlink" Target="https://www.drivendata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609600"/>
            <a:ext cx="117729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4800" y="2590800"/>
            <a:ext cx="4038600" cy="121920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WHAT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&amp;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WHY?</a:t>
            </a:r>
            <a:br>
              <a:rPr lang="en-US" sz="8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5425" y="4724400"/>
            <a:ext cx="3806825" cy="790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SCIENCE INTRODUCTION</a:t>
            </a:r>
          </a:p>
        </p:txBody>
      </p:sp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02174"/>
            <a:ext cx="927226" cy="9272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05950"/>
            <a:ext cx="880450" cy="88045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8" y="4580158"/>
            <a:ext cx="906242" cy="90624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715000"/>
            <a:ext cx="882575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4" descr="Image result for R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3" name="Picture 29" descr="C:\Users\msmorris\Desktop\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1004454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5345242" y="3657600"/>
            <a:ext cx="979358" cy="838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3886200" y="3657600"/>
            <a:ext cx="880449" cy="8519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 for databas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770" y="1524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 for SQL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42" y="1488542"/>
            <a:ext cx="1065433" cy="106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Image result for statistics formul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17" y="312738"/>
            <a:ext cx="1078706" cy="9733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Image result for data visualization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863"/>
            <a:ext cx="1065106" cy="106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Image result for exce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416"/>
            <a:ext cx="107870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20" y="1441847"/>
            <a:ext cx="111738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4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0" y="820326"/>
            <a:ext cx="9154820" cy="50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30" y="762000"/>
            <a:ext cx="932213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995571"/>
            <a:ext cx="5791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Data storage, Understanding schemas, tables, fields, relational and non relational databases is a foundation of data analytics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37" descr="Image result for databas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49" y="9442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BLogo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057400"/>
            <a:ext cx="6702425" cy="41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8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43200" y="1331893"/>
            <a:ext cx="5791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Oracle express 11g edition/ Oracle SQL Developer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oracle 11g express editi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908539"/>
            <a:ext cx="1849676" cy="14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docker-library/docs/01c12653951b2fe592c1f93a13b4e289ada0e3a1/postgr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89" y="3200400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72862" y="3547775"/>
            <a:ext cx="5791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Postgres/Pgadmin4</a:t>
            </a:r>
          </a:p>
        </p:txBody>
      </p:sp>
    </p:spTree>
    <p:extLst>
      <p:ext uri="{BB962C8B-B14F-4D97-AF65-F5344CB8AC3E}">
        <p14:creationId xmlns:p14="http://schemas.microsoft.com/office/powerpoint/2010/main" val="361311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857071"/>
            <a:ext cx="57912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Business knowledge can include understanding: Knowing KPI’s,  Gather requirements, </a:t>
            </a:r>
            <a:r>
              <a:rPr lang="en-US" dirty="0" err="1"/>
              <a:t>MetaData</a:t>
            </a:r>
            <a:r>
              <a:rPr lang="en-US" dirty="0"/>
              <a:t>, Operational reports, Business acumen, communication and  navigating politics and personalities of your business culture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124671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Having a strong understanding of Lookup functions, string and numeric functions is necessary to understand the business and how the currently tackle problems.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3160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Basic Statistics(Central Tendency) Understanding concepts is fine. Understanding long hand even better.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1403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This is a must to understand the basic charts and graphs and be able to tell a story with them.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95167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Structured Query Language: Unless someone is getting all of your data for you and cleaning it all for you, you will want to be proficient in SQL up to Advanced levels.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45" descr="Image result for statistics formu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37131"/>
            <a:ext cx="888214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9" descr="Image result for data visualiza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7" y="4220837"/>
            <a:ext cx="884563" cy="8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1" descr="Image result for exc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3" y="2283502"/>
            <a:ext cx="804178" cy="7429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0" y="769938"/>
            <a:ext cx="1351040" cy="12049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9" descr="Image result for SQ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56789"/>
            <a:ext cx="915411" cy="9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85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7" y="838200"/>
            <a:ext cx="1010653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38400" y="953869"/>
            <a:ext cx="579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Python is a general purpose programing language. Allows you to give directions to a computer to tell it what to do.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491768"/>
            <a:ext cx="5867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R is a system for statistical computation and graphics. 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219271"/>
            <a:ext cx="58674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SAS  </a:t>
            </a:r>
            <a:r>
              <a:rPr lang="en-US" b="1" dirty="0" err="1"/>
              <a:t>SAS</a:t>
            </a:r>
            <a:r>
              <a:rPr lang="en-US" dirty="0"/>
              <a:t> (Statistical Analysis System) is a software suite developed by </a:t>
            </a:r>
            <a:r>
              <a:rPr lang="en-US" b="1" dirty="0"/>
              <a:t>SAS</a:t>
            </a:r>
            <a:r>
              <a:rPr lang="en-US" dirty="0"/>
              <a:t> Institute for advanced analytics, multivariate analyses, business intelligence, data management, and predictive analytics.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5352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SPSS Modeler IBM </a:t>
            </a:r>
            <a:r>
              <a:rPr lang="en-US" b="1" dirty="0"/>
              <a:t>SPSS Modeler</a:t>
            </a:r>
            <a:r>
              <a:rPr lang="en-US" dirty="0"/>
              <a:t> is a data mining and text analytics software application from IBM. It is used to build predictive models and conduct other analytic tasks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29" descr="C:\Users\msmorris\Desktop\R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915780" cy="6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990599" y="4495799"/>
            <a:ext cx="1170419" cy="10017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1100752" y="3200400"/>
            <a:ext cx="828276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7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08250"/>
            <a:ext cx="757989" cy="7579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3509211"/>
            <a:ext cx="757989" cy="7579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447800"/>
            <a:ext cx="952500" cy="9525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47" y="2552700"/>
            <a:ext cx="772253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38400" y="144780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allows you to create and share documents that contain live code, equations, visualizations and explanatory text.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667000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Plain text formatter  that converts for use in html, used to create documentation within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38400" y="35446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Purpose of </a:t>
            </a:r>
            <a:r>
              <a:rPr lang="en-US" dirty="0" err="1"/>
              <a:t>git</a:t>
            </a:r>
            <a:r>
              <a:rPr lang="en-US" dirty="0"/>
              <a:t> is to manage a project, or a set of files as they change over time. It allows for version control and collaboration.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4944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Command line is a user interface to a computers operating system. It allows you to navigate, manipulate and analyze files, data and more.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82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152tffy3gbaeg.cloudfront.net/2015/02/AIBA-World-Boxing-Championshi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151" y="541338"/>
            <a:ext cx="9639151" cy="608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Python Vs R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4" y="381000"/>
            <a:ext cx="2181726" cy="2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3" r="11143"/>
          <a:stretch/>
        </p:blipFill>
        <p:spPr bwMode="auto">
          <a:xfrm>
            <a:off x="5257800" y="876300"/>
            <a:ext cx="1651501" cy="148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3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4400" y="5486400"/>
            <a:ext cx="990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SPSS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362200" y="1295400"/>
            <a:ext cx="5410200" cy="24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1143000"/>
            <a:ext cx="1371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Python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2362200" y="1981200"/>
            <a:ext cx="5410200" cy="262483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4400" y="182880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Statistics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365760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Excel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2362200" y="3810000"/>
            <a:ext cx="533400" cy="2711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2895600" y="4505979"/>
            <a:ext cx="762000" cy="184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14400" y="435358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495300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Tableau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3657600" y="5095251"/>
            <a:ext cx="609600" cy="23874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251460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CMD</a:t>
            </a:r>
          </a:p>
        </p:txBody>
      </p:sp>
      <p:sp>
        <p:nvSpPr>
          <p:cNvPr id="21" name="Rectangle 20"/>
          <p:cNvSpPr/>
          <p:nvPr/>
        </p:nvSpPr>
        <p:spPr>
          <a:xfrm flipV="1">
            <a:off x="2362200" y="2667000"/>
            <a:ext cx="533400" cy="218420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048000"/>
            <a:ext cx="1828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/>
              <a:t>Git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2362200" y="3210517"/>
            <a:ext cx="533400" cy="250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267200" y="5704851"/>
            <a:ext cx="2133600" cy="16254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2895600" y="990600"/>
            <a:ext cx="0" cy="50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3657600" y="990600"/>
            <a:ext cx="0" cy="50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4267200" y="990600"/>
            <a:ext cx="0" cy="50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6400800" y="990600"/>
            <a:ext cx="0" cy="50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7772400" y="990600"/>
            <a:ext cx="0" cy="50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43200" y="6061501"/>
            <a:ext cx="4572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30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429000" y="6093023"/>
            <a:ext cx="4572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60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4114800" y="6093023"/>
            <a:ext cx="4572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90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172200" y="6093023"/>
            <a:ext cx="4572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210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7543800" y="6093023"/>
            <a:ext cx="4572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365</a:t>
            </a:r>
            <a:endParaRPr lang="en-US" sz="2800" dirty="0"/>
          </a:p>
        </p:txBody>
      </p:sp>
      <p:sp>
        <p:nvSpPr>
          <p:cNvPr id="40" name="Rectangle 39"/>
          <p:cNvSpPr/>
          <p:nvPr/>
        </p:nvSpPr>
        <p:spPr>
          <a:xfrm flipV="1">
            <a:off x="6400800" y="2711064"/>
            <a:ext cx="533400" cy="218420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6400800" y="3254581"/>
            <a:ext cx="533400" cy="2506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https://lh6.googleusercontent.com/Kc9LKUssivWkeQUzu6zAJook-NZl1qN1U-qCBwVc0hoOGsaNPhzWpHA9BFF75IxjJudL5AVs7DxRaEOujmyK-hXDd4Vkv6VfX7CmMihZ1-nPGEIvMVaGDAOTS2RSvTo_v7RlD0zpaKY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50265"/>
            <a:ext cx="5619749" cy="67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6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376" y="1600200"/>
            <a:ext cx="8314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3200" dirty="0"/>
              <a:t>GITBASH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3200" dirty="0"/>
              <a:t>https://git-scm.com/downloads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ANACONDA 2.7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3200" dirty="0"/>
              <a:t>https://www.continuum.io/downloads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SETUP A GITHUB PROFILE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3200" dirty="0"/>
              <a:t>https://github.com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2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Data Science Workflow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7575" y="1566715"/>
            <a:ext cx="7693025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/>
              <a:t>Define feature vector matrix</a:t>
            </a:r>
          </a:p>
          <a:p>
            <a:r>
              <a:rPr lang="en-US" sz="4800" dirty="0"/>
              <a:t>Choose an estimator</a:t>
            </a:r>
          </a:p>
          <a:p>
            <a:r>
              <a:rPr lang="en-US" sz="4800" dirty="0"/>
              <a:t>Insatiate the estimator</a:t>
            </a:r>
          </a:p>
          <a:p>
            <a:r>
              <a:rPr lang="en-US" sz="4800" dirty="0"/>
              <a:t>Make a prediction</a:t>
            </a:r>
          </a:p>
          <a:p>
            <a:r>
              <a:rPr lang="en-US" sz="4800" dirty="0"/>
              <a:t>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297880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ny p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57336"/>
            <a:ext cx="9601200" cy="63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1214020" cy="1214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968352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280973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24301"/>
            <a:ext cx="1191126" cy="1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Reality  of Workflows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2" name="Picture 4" descr="http://thebenchapp.s3.amazonaws.com/wp-content/uploads/2013/12/complete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1374637"/>
            <a:ext cx="1552575" cy="15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81600"/>
            <a:ext cx="990600" cy="990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10" y="4191001"/>
            <a:ext cx="830551" cy="8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Apps Command Prompt Metro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00" y="3657600"/>
            <a:ext cx="457798" cy="4577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36" y="3158609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19864"/>
            <a:ext cx="1724526" cy="1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8" y="4060396"/>
            <a:ext cx="741197" cy="7411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3528860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29115"/>
            <a:ext cx="304800" cy="304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361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AGILE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291" y="5029200"/>
            <a:ext cx="1368509" cy="13685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51" y="2971800"/>
            <a:ext cx="1301649" cy="130164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71" y="2819400"/>
            <a:ext cx="1639029" cy="163902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44" y="533400"/>
            <a:ext cx="1671456" cy="167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cxnSpLocks/>
            <a:endCxn id="16" idx="1"/>
          </p:cNvCxnSpPr>
          <p:nvPr/>
        </p:nvCxnSpPr>
        <p:spPr>
          <a:xfrm>
            <a:off x="4552752" y="2119564"/>
            <a:ext cx="2946821" cy="1042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699221" y="2040273"/>
            <a:ext cx="2859780" cy="1340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4533900" y="2040273"/>
            <a:ext cx="25102" cy="306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16" idx="4"/>
          </p:cNvCxnSpPr>
          <p:nvPr/>
        </p:nvCxnSpPr>
        <p:spPr>
          <a:xfrm flipH="1">
            <a:off x="5251551" y="4273449"/>
            <a:ext cx="2708225" cy="1635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stCxn id="16" idx="2"/>
          </p:cNvCxnSpPr>
          <p:nvPr/>
        </p:nvCxnSpPr>
        <p:spPr>
          <a:xfrm flipH="1">
            <a:off x="1832463" y="3622625"/>
            <a:ext cx="5476488" cy="8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16" idx="1"/>
          </p:cNvCxnSpPr>
          <p:nvPr/>
        </p:nvCxnSpPr>
        <p:spPr>
          <a:xfrm flipH="1" flipV="1">
            <a:off x="5058081" y="1614240"/>
            <a:ext cx="2441492" cy="1548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 flipV="1">
            <a:off x="4533900" y="2040274"/>
            <a:ext cx="25101" cy="3065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</p:cNvCxnSpPr>
          <p:nvPr/>
        </p:nvCxnSpPr>
        <p:spPr>
          <a:xfrm flipH="1" flipV="1">
            <a:off x="1699222" y="4054670"/>
            <a:ext cx="2110778" cy="177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/>
            <a:endCxn id="16" idx="3"/>
          </p:cNvCxnSpPr>
          <p:nvPr/>
        </p:nvCxnSpPr>
        <p:spPr>
          <a:xfrm flipV="1">
            <a:off x="5251551" y="4082827"/>
            <a:ext cx="2248022" cy="1826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</p:cNvCxnSpPr>
          <p:nvPr/>
        </p:nvCxnSpPr>
        <p:spPr>
          <a:xfrm>
            <a:off x="1362461" y="4194159"/>
            <a:ext cx="2447539" cy="1635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1699221" y="1534947"/>
            <a:ext cx="2354453" cy="1846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cxnSpLocks/>
            <a:endCxn id="16" idx="2"/>
          </p:cNvCxnSpPr>
          <p:nvPr/>
        </p:nvCxnSpPr>
        <p:spPr>
          <a:xfrm flipV="1">
            <a:off x="1832463" y="3622625"/>
            <a:ext cx="5476488" cy="8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1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Moving data around and exploring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976" y="1058862"/>
            <a:ext cx="8683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400" dirty="0"/>
              <a:t>Set up Sandbox using CMD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Pull data using </a:t>
            </a:r>
            <a:r>
              <a:rPr lang="en-US" sz="4400" dirty="0" err="1"/>
              <a:t>git</a:t>
            </a:r>
            <a:endParaRPr lang="en-US" sz="4400" dirty="0"/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Review data using CMD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Explore data using Python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Basic concepts of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108600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 UP SANDBOX USING CMDLINE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7575" y="990600"/>
            <a:ext cx="7388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pwd</a:t>
            </a:r>
            <a:r>
              <a:rPr lang="en-US" sz="2800" dirty="0"/>
              <a:t>  Present working directory</a:t>
            </a:r>
          </a:p>
          <a:p>
            <a:r>
              <a:rPr lang="en-US" sz="2800" dirty="0"/>
              <a:t>ls-      list files directories and subdirectories</a:t>
            </a:r>
          </a:p>
          <a:p>
            <a:r>
              <a:rPr lang="en-US" sz="2800" dirty="0"/>
              <a:t>cd     Change directory</a:t>
            </a:r>
          </a:p>
          <a:p>
            <a:r>
              <a:rPr lang="en-US" sz="2800" dirty="0"/>
              <a:t>cd path/  Change directory and path name</a:t>
            </a:r>
          </a:p>
          <a:p>
            <a:r>
              <a:rPr lang="en-US" sz="2800" dirty="0" err="1"/>
              <a:t>mkdir</a:t>
            </a:r>
            <a:r>
              <a:rPr lang="en-US" sz="2800" dirty="0"/>
              <a:t>- make a new directory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 – initialize new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  <a:p>
            <a:endParaRPr lang="en-US" dirty="0"/>
          </a:p>
          <a:p>
            <a:r>
              <a:rPr lang="en-US" sz="2400" dirty="0"/>
              <a:t>Exercise</a:t>
            </a:r>
          </a:p>
          <a:p>
            <a:r>
              <a:rPr lang="en-US" dirty="0"/>
              <a:t>Make a new directory on your desktop called Sandbox</a:t>
            </a:r>
          </a:p>
          <a:p>
            <a:r>
              <a:rPr lang="en-US" dirty="0"/>
              <a:t>In Sandbox make another directory called </a:t>
            </a:r>
            <a:r>
              <a:rPr lang="en-US" dirty="0" err="1"/>
              <a:t>Dsintro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4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PULL DATA USING GIT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575" y="1143000"/>
            <a:ext cx="8074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git</a:t>
            </a:r>
            <a:r>
              <a:rPr lang="en-US" sz="2400" dirty="0"/>
              <a:t> pull https://github.com/Morrisdata/DataScience101.git</a:t>
            </a:r>
          </a:p>
          <a:p>
            <a:endParaRPr lang="en-US" sz="2400" dirty="0"/>
          </a:p>
          <a:p>
            <a:r>
              <a:rPr lang="en-US" sz="2400" dirty="0"/>
              <a:t>What just happened and why do you care?</a:t>
            </a:r>
          </a:p>
          <a:p>
            <a:endParaRPr lang="en-US" sz="2400" dirty="0"/>
          </a:p>
          <a:p>
            <a:pPr fontAlgn="b"/>
            <a:r>
              <a:rPr lang="en-US" sz="2400" dirty="0"/>
              <a:t>head&lt;filename&gt;</a:t>
            </a:r>
          </a:p>
          <a:p>
            <a:pPr fontAlgn="b"/>
            <a:r>
              <a:rPr lang="en-US" sz="2400" dirty="0"/>
              <a:t> prints the head (the first 10 lines) of the file</a:t>
            </a:r>
          </a:p>
          <a:p>
            <a:pPr fontAlgn="b"/>
            <a:r>
              <a:rPr lang="en-US" sz="2400" dirty="0"/>
              <a:t>head -n20 &lt;filename&gt;</a:t>
            </a:r>
          </a:p>
          <a:p>
            <a:pPr fontAlgn="b"/>
            <a:r>
              <a:rPr lang="en-US" sz="2400" dirty="0"/>
              <a:t>prints the first 20 lines of the file</a:t>
            </a:r>
          </a:p>
          <a:p>
            <a:pPr fontAlgn="b"/>
            <a:r>
              <a:rPr lang="en-US" sz="2400" dirty="0"/>
              <a:t>tail &lt;filename&gt;</a:t>
            </a:r>
          </a:p>
          <a:p>
            <a:pPr fontAlgn="b"/>
            <a:r>
              <a:rPr lang="en-US" sz="2400" dirty="0"/>
              <a:t> prints the tail (the last 10 lines) of the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EXPLORE DATA USING PYTHON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194" name="Picture 2" descr="Image result for explore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6785"/>
            <a:ext cx="6623322" cy="46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scikit-learn.org/stable/_static/ml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938"/>
            <a:ext cx="9144000" cy="57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7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Image result for what is classification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2644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1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 descr="Image result for example of 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858364"/>
            <a:ext cx="7445837" cy="52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9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https://avatars2.githubusercontent.com/u/1158637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5" y="762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764839" cy="75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ythonhosted.org/spyder/_static/spyder_b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70087"/>
            <a:ext cx="889975" cy="8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19" y="2209800"/>
            <a:ext cx="1295400" cy="12850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Image result for GITHUB BASH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29" y="3962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18" y="3733800"/>
            <a:ext cx="1056682" cy="104821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959" y="4952400"/>
            <a:ext cx="990600" cy="982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1875391"/>
            <a:ext cx="289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ANACONDA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1186" y="4492079"/>
            <a:ext cx="2197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GITBASH</a:t>
            </a:r>
          </a:p>
        </p:txBody>
      </p:sp>
    </p:spTree>
    <p:extLst>
      <p:ext uri="{BB962C8B-B14F-4D97-AF65-F5344CB8AC3E}">
        <p14:creationId xmlns:p14="http://schemas.microsoft.com/office/powerpoint/2010/main" val="4028366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Regression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regression examples study vs gra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83" y="762000"/>
            <a:ext cx="706975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8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Dimensionality Reduction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9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WHAT DID WE JUST DO?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6174" y="1295400"/>
            <a:ext cx="7083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Set up Sandbox using command line</a:t>
            </a:r>
          </a:p>
          <a:p>
            <a:r>
              <a:rPr lang="en-US" sz="3600" dirty="0"/>
              <a:t>Pull data using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Review data using </a:t>
            </a:r>
            <a:r>
              <a:rPr lang="en-US" sz="3600" dirty="0" err="1"/>
              <a:t>cmd</a:t>
            </a:r>
            <a:endParaRPr lang="en-US" sz="3600" dirty="0"/>
          </a:p>
          <a:p>
            <a:r>
              <a:rPr lang="en-US" sz="3600" dirty="0"/>
              <a:t>Explore data using Python</a:t>
            </a:r>
          </a:p>
          <a:p>
            <a:r>
              <a:rPr lang="en-US" sz="3600" dirty="0"/>
              <a:t>Basic concepts of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5836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245008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1219200"/>
            <a:ext cx="8839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world is full of situations where we want to: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Forecast likely outcomes given that we know now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Segment things into groups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Recommend something based on the likelihood it will be viewed or clicked 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34425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WHERE DOES DATA SCIENCE COME IN?</a:t>
            </a:r>
          </a:p>
        </p:txBody>
      </p:sp>
    </p:spTree>
    <p:extLst>
      <p:ext uri="{BB962C8B-B14F-4D97-AF65-F5344CB8AC3E}">
        <p14:creationId xmlns:p14="http://schemas.microsoft.com/office/powerpoint/2010/main" val="228049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685800"/>
            <a:ext cx="89154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/>
              <a:t>EXAMPLES OF DATA SCIENCE IN ACTION</a:t>
            </a:r>
            <a:endParaRPr lang="en-US" sz="3200" dirty="0"/>
          </a:p>
          <a:p>
            <a:r>
              <a:rPr lang="en-US" dirty="0"/>
              <a:t>• Facebook facial recognition in photos </a:t>
            </a:r>
          </a:p>
          <a:p>
            <a:r>
              <a:rPr lang="en-US" dirty="0"/>
              <a:t>• Netflix/Amazon/Spotify recommendations </a:t>
            </a:r>
          </a:p>
          <a:p>
            <a:r>
              <a:rPr lang="en-US" dirty="0"/>
              <a:t>• Siri/Echo/Cortana voice recognition assistants </a:t>
            </a:r>
          </a:p>
          <a:p>
            <a:r>
              <a:rPr lang="en-US" dirty="0"/>
              <a:t>• Building art with Neural Networks - </a:t>
            </a:r>
            <a:r>
              <a:rPr lang="en-US" dirty="0">
                <a:hlinkClick r:id="rId2"/>
              </a:rPr>
              <a:t>https://github.com/jcjohnson/neural-style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Faceswap</a:t>
            </a:r>
            <a:r>
              <a:rPr lang="en-US" dirty="0"/>
              <a:t> -  https://www.youtube.com/watch?v=UngUWA43q5o </a:t>
            </a:r>
          </a:p>
          <a:p>
            <a:r>
              <a:rPr lang="en-US" dirty="0"/>
              <a:t>• Stock Market - </a:t>
            </a:r>
            <a:r>
              <a:rPr lang="en-US" dirty="0">
                <a:hlinkClick r:id="rId3"/>
              </a:rPr>
              <a:t>https://www.quantopian.com/</a:t>
            </a:r>
            <a:r>
              <a:rPr lang="en-US" dirty="0"/>
              <a:t>	 - building crowd source hedge funds </a:t>
            </a:r>
          </a:p>
          <a:p>
            <a:r>
              <a:rPr lang="en-US" dirty="0"/>
              <a:t>• Helping people</a:t>
            </a:r>
          </a:p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https://www.drivendata.org/</a:t>
            </a:r>
            <a:r>
              <a:rPr lang="en-US" dirty="0"/>
              <a:t>   - who is a good bet to give money to 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http://www.datakind.org/projects</a:t>
            </a:r>
            <a:endParaRPr lang="en-US" dirty="0"/>
          </a:p>
          <a:p>
            <a:r>
              <a:rPr lang="en-US" dirty="0"/>
              <a:t> • Help find missing children - </a:t>
            </a:r>
            <a:r>
              <a:rPr lang="en-US" dirty="0">
                <a:hlinkClick r:id="rId6"/>
              </a:rPr>
              <a:t>http://www.datakind.org/projects/finding-30000-missing-children</a:t>
            </a:r>
            <a:endParaRPr lang="en-US" dirty="0"/>
          </a:p>
          <a:p>
            <a:r>
              <a:rPr lang="en-US" dirty="0"/>
              <a:t>• Find correlations from sickness, grades, and attendance and try to find ways to improve them </a:t>
            </a:r>
            <a:r>
              <a:rPr lang="en-US" dirty="0">
                <a:hlinkClick r:id="rId7"/>
              </a:rPr>
              <a:t>http://coolculture.org/webfm_send/62</a:t>
            </a:r>
            <a:endParaRPr lang="en-US" dirty="0"/>
          </a:p>
          <a:p>
            <a:r>
              <a:rPr lang="en-US" dirty="0"/>
              <a:t>• Additional examples  </a:t>
            </a:r>
            <a:r>
              <a:rPr lang="en-US" dirty="0">
                <a:hlinkClick r:id="rId8"/>
              </a:rPr>
              <a:t>https://www.kaggle.com/wiki/DataScienceUseCases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9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4014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0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220" name="Picture 4" descr="Image result for descriptive diagnostic predictive prescrip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81075"/>
            <a:ext cx="74295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9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8676"/>
            <a:ext cx="7772400" cy="44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7" y="1371600"/>
            <a:ext cx="769939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21637</TotalTime>
  <Words>1114</Words>
  <Application>Microsoft Office PowerPoint</Application>
  <PresentationFormat>On-screen Show (4:3)</PresentationFormat>
  <Paragraphs>189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WHAT  &amp;  WHY?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Costco Wholesale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and WHY?</dc:title>
  <dc:creator>Matthew Morris</dc:creator>
  <cp:lastModifiedBy>Matthew Morris</cp:lastModifiedBy>
  <cp:revision>60</cp:revision>
  <dcterms:created xsi:type="dcterms:W3CDTF">2017-05-01T18:07:26Z</dcterms:created>
  <dcterms:modified xsi:type="dcterms:W3CDTF">2017-05-22T16:02:12Z</dcterms:modified>
</cp:coreProperties>
</file>